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20"/>
  </p:notesMasterIdLst>
  <p:handoutMasterIdLst>
    <p:handoutMasterId r:id="rId21"/>
  </p:handoutMasterIdLst>
  <p:sldIdLst>
    <p:sldId id="257" r:id="rId7"/>
    <p:sldId id="259" r:id="rId8"/>
    <p:sldId id="281" r:id="rId9"/>
    <p:sldId id="268" r:id="rId10"/>
    <p:sldId id="278" r:id="rId11"/>
    <p:sldId id="284" r:id="rId12"/>
    <p:sldId id="285" r:id="rId13"/>
    <p:sldId id="287" r:id="rId14"/>
    <p:sldId id="288" r:id="rId15"/>
    <p:sldId id="289" r:id="rId16"/>
    <p:sldId id="290" r:id="rId17"/>
    <p:sldId id="267" r:id="rId18"/>
    <p:sldId id="271" r:id="rId19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golian Baiti" panose="03000500000000000000" pitchFamily="66" charset="0"/>
      <p:regular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customXml" Target="../customXml/item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Leading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Resistance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your handout, consider nine change resistance areas:</a:t>
            </a:r>
          </a:p>
          <a:p>
            <a:endParaRPr lang="en-US" dirty="0"/>
          </a:p>
          <a:p>
            <a:endParaRPr lang="en-US" dirty="0"/>
          </a:p>
          <a:p>
            <a:pPr marL="57136" indent="0" algn="ctr">
              <a:buNone/>
            </a:pPr>
            <a:r>
              <a:rPr lang="en-US" dirty="0"/>
              <a:t>How would you combat these problems in your organization?</a:t>
            </a:r>
          </a:p>
          <a:p>
            <a:pPr marL="57136" indent="0" algn="ctr">
              <a:buNone/>
            </a:pPr>
            <a:r>
              <a:rPr lang="en-US" dirty="0"/>
              <a:t>(or, how have you seen these problems overcome?)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57136" indent="0" algn="ctr">
              <a:buNone/>
            </a:pPr>
            <a:r>
              <a:rPr lang="en-US" dirty="0"/>
              <a:t>10 minutes – record approaches on your 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68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Overcoming Resistance </a:t>
            </a:r>
            <a:r>
              <a:rPr lang="en-US" dirty="0" err="1"/>
              <a:t>Outbrief</a:t>
            </a:r>
            <a:endParaRPr lang="en-US" dirty="0"/>
          </a:p>
          <a:p>
            <a:pPr marL="0" indent="0" algn="ctr">
              <a:buNone/>
            </a:pPr>
            <a:endParaRPr lang="en-US" sz="3200" dirty="0"/>
          </a:p>
          <a:p>
            <a:pPr marL="57136" indent="0" algn="ctr">
              <a:buNone/>
            </a:pPr>
            <a:r>
              <a:rPr lang="en-US" dirty="0"/>
              <a:t>How would you combat these problems in your organization?</a:t>
            </a:r>
          </a:p>
          <a:p>
            <a:pPr marL="57136" indent="0" algn="ctr">
              <a:buNone/>
            </a:pPr>
            <a:r>
              <a:rPr lang="en-US" dirty="0"/>
              <a:t>(or, how have you seen these problems overcome?)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0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steps in the commonly-accepted change model used by the Department of the Air Force leaders.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role of the flight commander in organizational change.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methods to effectively implement change at the flight level.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9B29-2DE0-4CFA-BEAD-D551A8A9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Exercise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1E2F2-A9F8-4A05-A569-B1AF13D8C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6577" y="1865122"/>
            <a:ext cx="4848429" cy="2979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902718-CC4F-4BB9-B5E1-2BE80C23D07D}"/>
              </a:ext>
            </a:extLst>
          </p:cNvPr>
          <p:cNvSpPr/>
          <p:nvPr/>
        </p:nvSpPr>
        <p:spPr>
          <a:xfrm>
            <a:off x="1256918" y="1244084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Follow the directions of the facilitator exactly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FD47A-FE61-486C-B6AA-EEA7A71F4C18}"/>
              </a:ext>
            </a:extLst>
          </p:cNvPr>
          <p:cNvSpPr txBox="1"/>
          <p:nvPr/>
        </p:nvSpPr>
        <p:spPr>
          <a:xfrm>
            <a:off x="3706585" y="4917388"/>
            <a:ext cx="17308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source: CC0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22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Exercise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We learned that a </a:t>
            </a:r>
            <a:r>
              <a:rPr lang="en-US" sz="3200" i="1" dirty="0"/>
              <a:t>little change </a:t>
            </a:r>
            <a:r>
              <a:rPr lang="en-US" sz="3200" dirty="0"/>
              <a:t>is easy.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i="1" dirty="0"/>
              <a:t>A lot</a:t>
            </a:r>
            <a:r>
              <a:rPr lang="en-US" sz="3200" dirty="0"/>
              <a:t> of change is hard.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We quickly go back to the way it was!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Leading change…</a:t>
            </a:r>
          </a:p>
          <a:p>
            <a:pPr lvl="1"/>
            <a:r>
              <a:rPr lang="en-US" dirty="0"/>
              <a:t>…is well researched.</a:t>
            </a:r>
          </a:p>
          <a:p>
            <a:pPr lvl="1"/>
            <a:r>
              <a:rPr lang="en-US" dirty="0"/>
              <a:t>…follows a common process</a:t>
            </a:r>
          </a:p>
          <a:p>
            <a:pPr lvl="1"/>
            <a:r>
              <a:rPr lang="en-US" dirty="0"/>
              <a:t>…is critical for anchoring (otherwise the change won’t “stick”)</a:t>
            </a:r>
          </a:p>
          <a:p>
            <a:endParaRPr lang="en-US" dirty="0"/>
          </a:p>
          <a:p>
            <a:r>
              <a:rPr lang="en-US" dirty="0"/>
              <a:t>As a flight commander</a:t>
            </a:r>
          </a:p>
          <a:p>
            <a:pPr lvl="1"/>
            <a:r>
              <a:rPr lang="en-US" dirty="0"/>
              <a:t>YOU ARE AN ENABLER … an “Agent for Change”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3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Eight-Step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Establish a sense of urgency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 a powerful guiding coalition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Communicate the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Empower others to act on the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for and create short-term wins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Consolidate improvements and produce additional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Institutionalize new approaches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79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Flight Commander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With change, what is the role of the flight commander?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do you serve as an “agent” of change in your organization?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80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handout</a:t>
            </a:r>
          </a:p>
          <a:p>
            <a:pPr lvl="3"/>
            <a:endParaRPr lang="en-US" dirty="0"/>
          </a:p>
          <a:p>
            <a:pPr marL="0" indent="0" algn="ctr">
              <a:buNone/>
            </a:pPr>
            <a:r>
              <a:rPr lang="en-US" dirty="0"/>
              <a:t>How would you implement these ideas in your organization?</a:t>
            </a:r>
          </a:p>
          <a:p>
            <a:pPr marL="0" indent="0" algn="ctr">
              <a:buNone/>
            </a:pPr>
            <a:r>
              <a:rPr lang="en-US" dirty="0"/>
              <a:t>(or, how have you seen these ideas implemented?)</a:t>
            </a:r>
          </a:p>
          <a:p>
            <a:pPr lvl="3"/>
            <a:endParaRPr lang="en-US" sz="1200" dirty="0"/>
          </a:p>
          <a:p>
            <a:pPr marL="0" indent="0" algn="ctr">
              <a:buNone/>
            </a:pPr>
            <a:r>
              <a:rPr lang="en-US" dirty="0"/>
              <a:t>What other ideas would you add to help manage expectations?</a:t>
            </a:r>
          </a:p>
          <a:p>
            <a:pPr lvl="3"/>
            <a:endParaRPr lang="en-US" dirty="0"/>
          </a:p>
          <a:p>
            <a:pPr marL="57136" indent="0" algn="ctr">
              <a:buNone/>
            </a:pPr>
            <a:r>
              <a:rPr lang="en-US" dirty="0"/>
              <a:t>10 minutes – record your new skills and behaviors on the board and be prepared to discuss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20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Managing Expectations </a:t>
            </a:r>
            <a:r>
              <a:rPr lang="en-US" dirty="0" err="1"/>
              <a:t>Outbrief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dirty="0"/>
              <a:t>What other ideas would you add to help manage expectations?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648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4A0F4A-30DD-4B34-8665-0DD09715A7F7}"/>
</file>

<file path=customXml/itemProps2.xml><?xml version="1.0" encoding="utf-8"?>
<ds:datastoreItem xmlns:ds="http://schemas.openxmlformats.org/officeDocument/2006/customXml" ds:itemID="{D9559B1E-8D67-4CC9-89F8-6834995546D4}"/>
</file>

<file path=customXml/itemProps3.xml><?xml version="1.0" encoding="utf-8"?>
<ds:datastoreItem xmlns:ds="http://schemas.openxmlformats.org/officeDocument/2006/customXml" ds:itemID="{74732D76-B1EA-42AA-8066-9D3967F700D0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415</Words>
  <Application>Microsoft Office PowerPoint</Application>
  <PresentationFormat>On-screen Show (16:9)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Leading Change</vt:lpstr>
      <vt:lpstr>Objectives</vt:lpstr>
      <vt:lpstr>Interactive Exercise</vt:lpstr>
      <vt:lpstr>Interactive Exercise (cont.)</vt:lpstr>
      <vt:lpstr>Leading Change</vt:lpstr>
      <vt:lpstr>The Eight-Step Change Process</vt:lpstr>
      <vt:lpstr>The Role of the Flight Commander</vt:lpstr>
      <vt:lpstr>Managing Expectations Activity</vt:lpstr>
      <vt:lpstr>Large Group Discussion</vt:lpstr>
      <vt:lpstr>Overcoming Resistance Activity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E4B6A835-ED5E-4D48-A627-61CE961E61CE</vt:lpwstr>
  </property>
  <property fmtid="{D5CDD505-2E9C-101B-9397-08002B2CF9AE}" pid="3" name="ArticulatePath">
    <vt:lpwstr>Developing Others (slides)</vt:lpwstr>
  </property>
  <property fmtid="{D5CDD505-2E9C-101B-9397-08002B2CF9AE}" pid="4" name="ContentTypeId">
    <vt:lpwstr>0x0101007AEA15A561888C4191BBD2D4FDF49D90</vt:lpwstr>
  </property>
</Properties>
</file>